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61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1212890"/>
            <a:ext cx="7698343" cy="5163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150"/>
              </a:lnSpc>
              <a:buNone/>
            </a:pPr>
            <a:r>
              <a:rPr lang="en-US" sz="8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Поощрение: Что Это Такое и Почему Оно Важно?</a:t>
            </a:r>
            <a:endParaRPr lang="en-US" sz="8100" dirty="0"/>
          </a:p>
        </p:txBody>
      </p:sp>
      <p:sp>
        <p:nvSpPr>
          <p:cNvPr id="4" name="Text 1"/>
          <p:cNvSpPr/>
          <p:nvPr/>
        </p:nvSpPr>
        <p:spPr>
          <a:xfrm>
            <a:off x="6677580" y="6851451"/>
            <a:ext cx="76983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25C42F-220F-0B0A-A605-83BA78CC4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839" y="6851451"/>
            <a:ext cx="2810107" cy="1371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528399"/>
            <a:ext cx="13279517" cy="749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Поощрение — Ключ к Долгосрочному Успеху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608290" y="1625560"/>
            <a:ext cx="695206" cy="1055608"/>
          </a:xfrm>
          <a:prstGeom prst="roundRect">
            <a:avLst>
              <a:gd name="adj" fmla="val 3600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5579" y="1990368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77208" y="1799273"/>
            <a:ext cx="400002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Мощный Инструмент Развития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77208" y="2229326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Правильно организованная система поощрений не просто награждает, а формирует желаемое поведение и развивает таланты внутри компании.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08290" y="2854881"/>
            <a:ext cx="695206" cy="1055608"/>
          </a:xfrm>
          <a:prstGeom prst="roundRect">
            <a:avLst>
              <a:gd name="adj" fmla="val 3600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5579" y="3219688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1477208" y="3028593"/>
            <a:ext cx="552890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Продуктивная и Мотивированная Команда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77208" y="3458647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Регулярное признание усилий и достижений создает среду, в которой люди хотят оставаться и работать на пределе своих возможностей.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08290" y="4084201"/>
            <a:ext cx="695206" cy="1055608"/>
          </a:xfrm>
          <a:prstGeom prst="roundRect">
            <a:avLst>
              <a:gd name="adj" fmla="val 3600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5579" y="4449008"/>
            <a:ext cx="2606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477208" y="4257913"/>
            <a:ext cx="320540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Действуйте Уже Сегодня!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77208" y="4687967"/>
            <a:ext cx="125449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Начните с малого: выделите время, чтобы поблагодарить сотрудника за конкретную работу. Инвестиции в признание всегда окупаются.</a:t>
            </a:r>
            <a:endParaRPr lang="en-US" sz="13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83" y="5448895"/>
            <a:ext cx="2789634" cy="20857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361A12-F5E3-33B4-1C86-A93F93DA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839" y="6851451"/>
            <a:ext cx="2810107" cy="13714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6394"/>
            <a:ext cx="7240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Определение Поощрения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8801"/>
            <a:ext cx="4196358" cy="3814405"/>
          </a:xfrm>
          <a:prstGeom prst="roundRect">
            <a:avLst>
              <a:gd name="adj" fmla="val 24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0232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17206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9304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Признание Заслуг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8224" y="449187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Поощрение — это официальное или неформальное признание заслуг и достижений сотрудника.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88801"/>
            <a:ext cx="4196358" cy="3814405"/>
          </a:xfrm>
          <a:prstGeom prst="roundRect">
            <a:avLst>
              <a:gd name="adj" fmla="val 24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0232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17206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930491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Материальный Характер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51396" y="491716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Может принимать форму денежных премий, ценных подарков или других финансовых выгод.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88801"/>
            <a:ext cx="4196358" cy="3814405"/>
          </a:xfrm>
          <a:prstGeom prst="roundRect">
            <a:avLst>
              <a:gd name="adj" fmla="val 24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0232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17206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930491"/>
            <a:ext cx="36066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Моральный Характер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9874568" y="449187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Включает в себя похвалу, благодарность, публичное признание или почётные грамоты.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B218A0-CD19-C909-47D3-B4862E259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8839" y="6851451"/>
            <a:ext cx="2810107" cy="13714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823317"/>
            <a:ext cx="7709059" cy="1281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Законодательная </a:t>
            </a:r>
            <a:r>
              <a:rPr lang="en-US" sz="40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Основа</a:t>
            </a: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r>
              <a:rPr lang="en-US" sz="40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Поощрения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871" y="2616994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Право нанимателя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03871" y="3142178"/>
            <a:ext cx="4014907" cy="2296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Согласно второй части Статьи 55 Трудового кодекса Республики Беларусь, наниматель имеет право поощрять работников за добросовестное выполнение трудовых обязанностей, повышение производительности труда и другие достижения.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3871" y="5622727"/>
            <a:ext cx="401490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Работодатель может применять любые виды поощрений, не противоречащие законодательству.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3871" y="6678454"/>
            <a:ext cx="401490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Цель: стимулировать эффективный и ответственный труд.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726460" y="2616994"/>
            <a:ext cx="3193971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Внутренняя Регламентация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726460" y="3462457"/>
            <a:ext cx="3193971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Виды, условия и порядок применения поощрений должны быть детально прописаны во внутренних нормативных актах компании: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726460" y="5286970"/>
            <a:ext cx="319397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Положение о премировании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726460" y="5686663"/>
            <a:ext cx="319397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Коллективный договор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726460" y="6086356"/>
            <a:ext cx="319397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Правила внутреннего трудового распорядка</a:t>
            </a:r>
            <a:endParaRPr lang="en-US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ACB059-2F96-BD4D-9E71-5D24B4EB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0293" y="6858121"/>
            <a:ext cx="2810107" cy="13714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288" y="591979"/>
            <a:ext cx="6335435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Основные Виды Поощрений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288" y="1422916"/>
            <a:ext cx="78862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Разнообразие форм поощрения позволяет гибко реагировать на достижения сотрудников.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5288" y="1912382"/>
            <a:ext cx="7886224" cy="1368385"/>
          </a:xfrm>
          <a:prstGeom prst="roundRect">
            <a:avLst>
              <a:gd name="adj" fmla="val 5516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38148" y="1935242"/>
            <a:ext cx="718780" cy="1322665"/>
          </a:xfrm>
          <a:prstGeom prst="roundRect">
            <a:avLst>
              <a:gd name="adj" fmla="val 6684"/>
            </a:avLst>
          </a:prstGeom>
          <a:solidFill>
            <a:srgbClr val="3D3D42"/>
          </a:solidFill>
          <a:ln/>
        </p:spPr>
      </p:sp>
      <p:sp>
        <p:nvSpPr>
          <p:cNvPr id="7" name="Text 4"/>
          <p:cNvSpPr/>
          <p:nvPr/>
        </p:nvSpPr>
        <p:spPr>
          <a:xfrm>
            <a:off x="6359009" y="2428161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036594" y="2114907"/>
            <a:ext cx="251198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Публичное Признание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36594" y="2503408"/>
            <a:ext cx="6942058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Объявление благодарности, похвалы или вручение почётной грамоты. </a:t>
            </a:r>
            <a:r>
              <a:rPr lang="en-US" sz="1400" dirty="0">
                <a:solidFill>
                  <a:srgbClr val="FC833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Укрепляет моральный дух.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5288" y="3460433"/>
            <a:ext cx="7886224" cy="1368385"/>
          </a:xfrm>
          <a:prstGeom prst="roundRect">
            <a:avLst>
              <a:gd name="adj" fmla="val 5516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38148" y="3483293"/>
            <a:ext cx="718780" cy="1322665"/>
          </a:xfrm>
          <a:prstGeom prst="roundRect">
            <a:avLst>
              <a:gd name="adj" fmla="val 6684"/>
            </a:avLst>
          </a:prstGeom>
          <a:solidFill>
            <a:srgbClr val="3D3D42"/>
          </a:solidFill>
          <a:ln/>
        </p:spPr>
      </p:sp>
      <p:sp>
        <p:nvSpPr>
          <p:cNvPr id="12" name="Text 9"/>
          <p:cNvSpPr/>
          <p:nvPr/>
        </p:nvSpPr>
        <p:spPr>
          <a:xfrm>
            <a:off x="6359009" y="3976211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036594" y="3662958"/>
            <a:ext cx="330053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Финансовое Стимулирование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36594" y="4051459"/>
            <a:ext cx="6942058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Выплата денежных премий (например, по итогам месяца, квартала или года) за выдающиеся результаты.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15288" y="5008483"/>
            <a:ext cx="7886224" cy="1080968"/>
          </a:xfrm>
          <a:prstGeom prst="roundRect">
            <a:avLst>
              <a:gd name="adj" fmla="val 6982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38148" y="5031343"/>
            <a:ext cx="718780" cy="1035248"/>
          </a:xfrm>
          <a:prstGeom prst="roundRect">
            <a:avLst>
              <a:gd name="adj" fmla="val 6684"/>
            </a:avLst>
          </a:prstGeom>
          <a:solidFill>
            <a:srgbClr val="3D3D42"/>
          </a:solidFill>
          <a:ln/>
        </p:spPr>
      </p:sp>
      <p:sp>
        <p:nvSpPr>
          <p:cNvPr id="17" name="Text 14"/>
          <p:cNvSpPr/>
          <p:nvPr/>
        </p:nvSpPr>
        <p:spPr>
          <a:xfrm>
            <a:off x="6359009" y="5380553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036594" y="5211008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Ценные Подарки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036594" y="5599509"/>
            <a:ext cx="694205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Вручение ценных подарков, таких как гаджеты, сертификаты или оплата обучения.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15288" y="6269117"/>
            <a:ext cx="7886224" cy="1368385"/>
          </a:xfrm>
          <a:prstGeom prst="roundRect">
            <a:avLst>
              <a:gd name="adj" fmla="val 5516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138148" y="6291977"/>
            <a:ext cx="718780" cy="1322665"/>
          </a:xfrm>
          <a:prstGeom prst="roundRect">
            <a:avLst>
              <a:gd name="adj" fmla="val 6684"/>
            </a:avLst>
          </a:prstGeom>
          <a:solidFill>
            <a:srgbClr val="3D3D42"/>
          </a:solidFill>
          <a:ln/>
        </p:spPr>
      </p:sp>
      <p:sp>
        <p:nvSpPr>
          <p:cNvPr id="22" name="Text 19"/>
          <p:cNvSpPr/>
          <p:nvPr/>
        </p:nvSpPr>
        <p:spPr>
          <a:xfrm>
            <a:off x="6359009" y="6784896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036594" y="6471642"/>
            <a:ext cx="278808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Нематериальные Бонусы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036594" y="6860143"/>
            <a:ext cx="6942058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Предоставление дополнительных оплачиваемых выходных дней, гибкого графика или возможности работать удаленно.</a:t>
            </a:r>
            <a:endParaRPr lang="en-US" sz="14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F6D03E-DC3A-72C4-97A2-3D82BDFD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839" y="7745254"/>
            <a:ext cx="2810107" cy="4776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108"/>
            <a:ext cx="11069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Четыре Ключевых Эффекта Поощрения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25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Систематическое поощрение имеет измеримое влияние на организационную культуру и бизнес-показатели.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056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91032"/>
            <a:ext cx="40350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Повышение Мотивации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05241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Признание напрямую коррелирует с желанием сотрудников работать усерднее и достигать большего.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4056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491032"/>
            <a:ext cx="355854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Рост Продуктивности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456884" y="405241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Сотрудники, чувствующие свою ценность, более вовлечены и эффективны в выполнении задач.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3184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82308"/>
            <a:ext cx="40839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Укрепление Лояльности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64368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Система поощрений снижает текучесть кадров и способствует удержанию ключевых специалистов.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23184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082308"/>
            <a:ext cx="391429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Позитивная Атмосфера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456884" y="664368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Поощрение создаёт культуру благодарности и взаимного уважения в коллективе.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54EA87-64F5-E606-E058-9875ECCD6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8839" y="7497125"/>
            <a:ext cx="2810107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072" y="451842"/>
            <a:ext cx="12005310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Пример: поощрение как инструмент изменения поведения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5072" y="1293852"/>
            <a:ext cx="1348025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Рассмотрим классический пример из поведенческой психологии, применимый к любой сфере.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12" y="1741527"/>
            <a:ext cx="10482858" cy="479762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950" y="2939365"/>
            <a:ext cx="673994" cy="6739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00463" y="4831183"/>
            <a:ext cx="1968064" cy="1516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Повышенная ответственность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498" y="2940629"/>
            <a:ext cx="673994" cy="6739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0163" y="5210305"/>
            <a:ext cx="1968064" cy="75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Изменение поведения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679" y="2940629"/>
            <a:ext cx="673995" cy="6739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53344" y="5210305"/>
            <a:ext cx="1968064" cy="75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Мгновенное поощрение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380" y="2940629"/>
            <a:ext cx="673994" cy="67399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632605" y="5210305"/>
            <a:ext cx="1968064" cy="75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Задание выполнено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821531" y="6908721"/>
            <a:ext cx="1323379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Учитель: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награждает ученика звёздочкой или похвалой за своевременно выполненное домашнее задание.</a:t>
            </a:r>
            <a:endParaRPr lang="en-US" sz="1250" dirty="0"/>
          </a:p>
        </p:txBody>
      </p:sp>
      <p:sp>
        <p:nvSpPr>
          <p:cNvPr id="14" name="Text 7"/>
          <p:cNvSpPr/>
          <p:nvPr/>
        </p:nvSpPr>
        <p:spPr>
          <a:xfrm>
            <a:off x="821531" y="7356396"/>
            <a:ext cx="1323379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Результат: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Ученик получает позитивное подкрепление, что вызывает рост интереса к предмету и повышает чувство ответственности за свои обязанности.</a:t>
            </a:r>
            <a:endParaRPr lang="en-US" sz="1250" dirty="0"/>
          </a:p>
        </p:txBody>
      </p:sp>
      <p:sp>
        <p:nvSpPr>
          <p:cNvPr id="15" name="Shape 8"/>
          <p:cNvSpPr/>
          <p:nvPr/>
        </p:nvSpPr>
        <p:spPr>
          <a:xfrm>
            <a:off x="575072" y="6723936"/>
            <a:ext cx="22860" cy="1080135"/>
          </a:xfrm>
          <a:prstGeom prst="rect">
            <a:avLst/>
          </a:prstGeom>
          <a:solidFill>
            <a:srgbClr val="F2F2F3"/>
          </a:solidFill>
          <a:ln/>
        </p:spPr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B371294-178E-26BF-5B87-CB80F5EA4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8839" y="7777758"/>
            <a:ext cx="2810107" cy="4451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786"/>
            <a:ext cx="12474535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Поощрение и Мотивация: Взгляд Дэниела Пинка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634490"/>
            <a:ext cx="1317736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 своей книге "Драйв" Дэниел Пинк утверждает, что для сложных, творческих задач Мотивация 3.0 (внутренняя) работает лучше, чем Мотивация 2.0 (внешняя, основанная на кнуте и прянике).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999417" y="4115514"/>
            <a:ext cx="259472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Автономия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6519" y="4564261"/>
            <a:ext cx="3867626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Желание самостоятельно определять свою жизнь и работу. </a:t>
            </a:r>
            <a:r>
              <a:rPr lang="en-US" sz="1600" dirty="0">
                <a:solidFill>
                  <a:srgbClr val="FC833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Поощряйте свободу выбора методов.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98" y="2531864"/>
            <a:ext cx="4612005" cy="461200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581" y="4655463"/>
            <a:ext cx="291822" cy="3648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21203" y="2967633"/>
            <a:ext cx="259472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Мастерство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621203" y="3416379"/>
            <a:ext cx="4282678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Стремление становиться всё лучше в том, что важно. </a:t>
            </a:r>
            <a:r>
              <a:rPr lang="en-US" sz="1600" dirty="0">
                <a:solidFill>
                  <a:srgbClr val="FC833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Поощряйте обучение и развитие навыков.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98" y="2531864"/>
            <a:ext cx="4612005" cy="461200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94" y="3626882"/>
            <a:ext cx="291822" cy="3648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21203" y="5595342"/>
            <a:ext cx="259472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Цель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21203" y="6044089"/>
            <a:ext cx="428267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Желание служить чему-то большему, чем ты сам. </a:t>
            </a:r>
            <a:r>
              <a:rPr lang="en-US" sz="1600" dirty="0">
                <a:solidFill>
                  <a:srgbClr val="FC833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Поощряйте вклад в общую миссию.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198" y="2531864"/>
            <a:ext cx="4612005" cy="461200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994" y="5683925"/>
            <a:ext cx="291822" cy="36480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26519" y="7377351"/>
            <a:ext cx="1317736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Эффективное поощрение должно поддерживать эти три столпа внутренней мотивации.</a:t>
            </a:r>
            <a:endParaRPr lang="en-US" sz="16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98681D-1124-F075-AEBA-E2CF3B4B3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8839" y="7227091"/>
            <a:ext cx="2810107" cy="9958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437" y="535305"/>
            <a:ext cx="7781925" cy="1216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Типичные Ошибки в Системе Поощрений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012692"/>
            <a:ext cx="291822" cy="3648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9778" y="2043232"/>
            <a:ext cx="415802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Чрезмерная Зависимость от Денег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799778" y="2463879"/>
            <a:ext cx="7149584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Когда поощрение сводится только к премиям, оно быстро становится ожидаемым, теряя свой мотивирующий эффект и игнорируя эмоциональную потребность в признании.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3756124"/>
            <a:ext cx="291822" cy="3648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99778" y="3786664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Шаблонный Подход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799778" y="4207312"/>
            <a:ext cx="7149584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Игнорирование индивидуальных потребностей. То, что мотивирует одного (публичная похвала), может смущать другого (дополнительный выходной).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5188327"/>
            <a:ext cx="291822" cy="3648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99778" y="5218867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Несвоевременность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799778" y="5639514"/>
            <a:ext cx="7149584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Отложенная похвала или премия, выданная через полгода после достижения, не связывается в сознании сотрудника с конкретным действием.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6620530"/>
            <a:ext cx="291822" cy="3648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99778" y="6651069"/>
            <a:ext cx="366748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Неконкретная Обратная Связь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799778" y="7071717"/>
            <a:ext cx="7149584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Обобщенные фразы вроде "Ты молодец" неэффективны. Поощрение должно быть привязано к измеримому результату.</a:t>
            </a:r>
            <a:endParaRPr lang="en-US" sz="15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24E66D-A9C1-438D-1CE8-E15B1C9BE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8839" y="7600471"/>
            <a:ext cx="2810107" cy="622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0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Практические Принципы Эффективного Поощрения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72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Чтобы система поощрений работала, используйте следующие стратегии: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25297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3291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76625"/>
            <a:ext cx="3450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1. Конкретность и </a:t>
            </a:r>
            <a:r>
              <a:rPr lang="en-US" sz="1750" b="1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Своевре</a:t>
            </a:r>
            <a:r>
              <a:rPr lang="ru-RU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</a:t>
            </a:r>
            <a:r>
              <a:rPr lang="en-US" sz="1750" b="1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енность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476625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Сразу после достижения результата объясните, </a:t>
            </a:r>
            <a:r>
              <a:rPr lang="en-US" sz="1750" dirty="0">
                <a:solidFill>
                  <a:srgbClr val="FC833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 именно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было сделано хорошо, и как это повлияло на компанию.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34613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48984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2. Разнообразие Форм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489847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Сочетайте моральное признание (похвала) с материальным (премия/бонус) и нематериальным (дополнительные возможности).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35936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550306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 Индивидуализация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5503069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Спрашивайте сотрудников об их предпочтениях. Возможно, кого-то больше порадует оплата курсов, чем публичное выступление.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6372582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651629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4. Культура Обратной Связи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6516291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Поощрение должно быть частью постоянного диалога, а не одноразовым актом. Сохраняйте баланс между признанием и конструктивной критикой.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593D7C-397F-866F-4F20-1DAAD5FA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839" y="7648576"/>
            <a:ext cx="2810107" cy="5743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740</Words>
  <Application>Microsoft Office PowerPoint</Application>
  <PresentationFormat>Произвольный</PresentationFormat>
  <Paragraphs>98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Poppins Light</vt:lpstr>
      <vt:lpstr>Roboto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Дарья Херунцева</cp:lastModifiedBy>
  <cp:revision>3</cp:revision>
  <dcterms:created xsi:type="dcterms:W3CDTF">2025-10-14T13:10:52Z</dcterms:created>
  <dcterms:modified xsi:type="dcterms:W3CDTF">2025-10-15T05:17:07Z</dcterms:modified>
</cp:coreProperties>
</file>